
<file path=[Content_Types].xml><?xml version="1.0" encoding="utf-8"?>
<Types xmlns="http://schemas.openxmlformats.org/package/2006/content-types">
  <Default Extension="jpeg" ContentType="image/jpe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32918400" cy="21945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gebhart" initials="r" lastIdx="1" clrIdx="0">
    <p:extLst>
      <p:ext uri="{19B8F6BF-5375-455C-9EA6-DF929625EA0E}">
        <p15:presenceInfo xmlns:p15="http://schemas.microsoft.com/office/powerpoint/2012/main" userId="S::rgebhart@uw.edu::1acbc445-0296-45e6-bbb4-7713a835a70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81"/>
  </p:normalViewPr>
  <p:slideViewPr>
    <p:cSldViewPr snapToGrid="0" snapToObjects="1">
      <p:cViewPr>
        <p:scale>
          <a:sx n="40" d="100"/>
          <a:sy n="40" d="100"/>
        </p:scale>
        <p:origin x="176" y="-6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3-14T11:03:18.757" idx="1">
    <p:pos x="10" y="10"/>
    <p:text/>
    <p:extLst>
      <p:ext uri="{C676402C-5697-4E1C-873F-D02D1690AC5C}">
        <p15:threadingInfo xmlns:p15="http://schemas.microsoft.com/office/powerpoint/2012/main" timeZoneBias="420"/>
      </p:ext>
    </p:extLst>
  </p:cm>
</p:cmLst>
</file>

<file path=ppt/media/image1.tiff>
</file>

<file path=ppt/media/image2.ti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871635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874863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320872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282878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405068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88DB76E-61A1-FF49-A904-A0883896583F}" type="datetimeFigureOut">
              <a:rPr lang="en-US" smtClean="0"/>
              <a:t>3/12/19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655682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8DB76E-61A1-FF49-A904-A0883896583F}" type="datetimeFigureOut">
              <a:rPr lang="en-US" smtClean="0"/>
              <a:t>3/12/19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825737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8DB76E-61A1-FF49-A904-A0883896583F}" type="datetimeFigureOut">
              <a:rPr lang="en-US" smtClean="0"/>
              <a:t>3/12/19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2948465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8DB76E-61A1-FF49-A904-A0883896583F}" type="datetimeFigureOut">
              <a:rPr lang="en-US" smtClean="0"/>
              <a:t>3/12/19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3350876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88DB76E-61A1-FF49-A904-A0883896583F}" type="datetimeFigureOut">
              <a:rPr lang="en-US" smtClean="0"/>
              <a:t>3/12/19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4197878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88DB76E-61A1-FF49-A904-A0883896583F}" type="datetimeFigureOut">
              <a:rPr lang="en-US" smtClean="0"/>
              <a:t>3/12/19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840758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688DB76E-61A1-FF49-A904-A0883896583F}" type="datetimeFigureOut">
              <a:rPr lang="en-US" smtClean="0"/>
              <a:t>3/12/19</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DE677055-7B07-0E4A-95B1-FC88EB9E86FD}" type="slidenum">
              <a:rPr lang="en-US" smtClean="0"/>
              <a:t>‹#›</a:t>
            </a:fld>
            <a:endParaRPr lang="en-US"/>
          </a:p>
        </p:txBody>
      </p:sp>
    </p:spTree>
    <p:extLst>
      <p:ext uri="{BB962C8B-B14F-4D97-AF65-F5344CB8AC3E}">
        <p14:creationId xmlns:p14="http://schemas.microsoft.com/office/powerpoint/2010/main" val="16818856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comments" Target="../comments/comment1.xml"/><Relationship Id="rId5" Type="http://schemas.openxmlformats.org/officeDocument/2006/relationships/image" Target="../media/image4.tiff"/><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5AE7429-6776-0047-A9E3-0E2FD22C3D3A}"/>
              </a:ext>
            </a:extLst>
          </p:cNvPr>
          <p:cNvSpPr txBox="1"/>
          <p:nvPr/>
        </p:nvSpPr>
        <p:spPr>
          <a:xfrm>
            <a:off x="0" y="-1"/>
            <a:ext cx="32918400" cy="304698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7200" dirty="0"/>
              <a:t>Watergate Image Segmentation for Properties Analysis of Silica Nanospheres</a:t>
            </a:r>
          </a:p>
          <a:p>
            <a:pPr algn="ctr"/>
            <a:r>
              <a:rPr lang="en-US" sz="4800" dirty="0"/>
              <a:t>UW Direct - Winter 2019</a:t>
            </a:r>
          </a:p>
          <a:p>
            <a:pPr algn="ctr"/>
            <a:r>
              <a:rPr lang="en-US" sz="4000" dirty="0"/>
              <a:t>Omkar </a:t>
            </a:r>
            <a:r>
              <a:rPr lang="en-US" sz="4000" dirty="0" err="1"/>
              <a:t>Bhambure</a:t>
            </a:r>
            <a:r>
              <a:rPr lang="en-US" sz="4000" dirty="0"/>
              <a:t>, </a:t>
            </a:r>
            <a:r>
              <a:rPr lang="en-US" sz="4000" dirty="0" err="1"/>
              <a:t>Yueyang</a:t>
            </a:r>
            <a:r>
              <a:rPr lang="en-US" sz="4000" dirty="0"/>
              <a:t> Chen, Isaac </a:t>
            </a:r>
            <a:r>
              <a:rPr lang="en-US" sz="4000" dirty="0" err="1"/>
              <a:t>Kretzmer</a:t>
            </a:r>
            <a:r>
              <a:rPr lang="en-US" sz="4000" dirty="0"/>
              <a:t>, Rachel Gebhart</a:t>
            </a:r>
          </a:p>
          <a:p>
            <a:pPr algn="ctr"/>
            <a:r>
              <a:rPr lang="en-US" sz="3200" baseline="30000" dirty="0"/>
              <a:t>1</a:t>
            </a:r>
            <a:r>
              <a:rPr lang="en-US" sz="3200" dirty="0"/>
              <a:t>Department of Chemistry, </a:t>
            </a:r>
            <a:r>
              <a:rPr lang="en-US" sz="3200" baseline="30000" dirty="0"/>
              <a:t>2</a:t>
            </a:r>
            <a:r>
              <a:rPr lang="en-US" sz="3200" dirty="0"/>
              <a:t>Department of Chemical Engineering, </a:t>
            </a:r>
            <a:r>
              <a:rPr lang="en-US" sz="3200" baseline="30000" dirty="0"/>
              <a:t>3</a:t>
            </a:r>
            <a:r>
              <a:rPr lang="en-US" sz="3200" dirty="0"/>
              <a:t>Department of Computer Science</a:t>
            </a:r>
            <a:endParaRPr lang="en-US" sz="2800" dirty="0"/>
          </a:p>
        </p:txBody>
      </p:sp>
      <p:sp>
        <p:nvSpPr>
          <p:cNvPr id="5" name="TextBox 4">
            <a:extLst>
              <a:ext uri="{FF2B5EF4-FFF2-40B4-BE49-F238E27FC236}">
                <a16:creationId xmlns:a16="http://schemas.microsoft.com/office/drawing/2014/main" id="{853BBCC9-B3DE-0E4D-B07F-4D2D941366BE}"/>
              </a:ext>
            </a:extLst>
          </p:cNvPr>
          <p:cNvSpPr txBox="1"/>
          <p:nvPr/>
        </p:nvSpPr>
        <p:spPr>
          <a:xfrm>
            <a:off x="348344" y="3308243"/>
            <a:ext cx="11100912" cy="14126944"/>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3600" b="1" dirty="0"/>
              <a:t>Introduction</a:t>
            </a:r>
          </a:p>
          <a:p>
            <a:endParaRPr lang="en-US" sz="2800" b="1" dirty="0"/>
          </a:p>
          <a:p>
            <a:r>
              <a:rPr lang="en-US" sz="2800" b="1" dirty="0"/>
              <a:t>Motivation</a:t>
            </a:r>
          </a:p>
          <a:p>
            <a:pPr algn="just"/>
            <a:r>
              <a:rPr lang="en-US" sz="2400" dirty="0"/>
              <a:t>Synthesis of mineral nanoparticles for uses in solar, medicinal, and cosmetic technologies has been researched extensively by a plethora of disciplines.  Imperative to the research is the analysis of optical and transmission microscopy images showing the morphology of the produced nanostructures.  These images are typically grainy, and sometimes hard to extrapolate data from.</a:t>
            </a:r>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r>
              <a:rPr lang="en-US" sz="2400" dirty="0"/>
              <a:t>Historically, analysis of these images has been performed manually using the aid of software packages such as ImageJ to measure particle sizes and statistical properties, leaving sample selection and analysis up to user discretion.  Qualitative statements are accepted as hard fact in describing the morphology and consistency of the particle shapes.</a:t>
            </a:r>
          </a:p>
          <a:p>
            <a:pPr algn="just"/>
            <a:endParaRPr lang="en-US" sz="2400" dirty="0"/>
          </a:p>
          <a:p>
            <a:r>
              <a:rPr lang="en-US" sz="2800" b="1" dirty="0"/>
              <a:t>Project Goals</a:t>
            </a:r>
          </a:p>
          <a:p>
            <a:pPr algn="just"/>
            <a:r>
              <a:rPr lang="en-US" sz="2400" dirty="0"/>
              <a:t>To decrease subjective and implicit bias in image analysis, our goal was to create a piece of software to run within the Python environment  which would be able to parse individual, overlapping particles from the .</a:t>
            </a:r>
            <a:r>
              <a:rPr lang="en-US" sz="2400" dirty="0" err="1"/>
              <a:t>tif</a:t>
            </a:r>
            <a:r>
              <a:rPr lang="en-US" sz="2400" dirty="0"/>
              <a:t> output by the SEM and return the following metrics:</a:t>
            </a:r>
          </a:p>
          <a:p>
            <a:pPr marL="914400" lvl="1" indent="-457200">
              <a:buFont typeface="Arial" panose="020B0604020202020204" pitchFamily="34" charset="0"/>
              <a:buChar char="•"/>
            </a:pPr>
            <a:r>
              <a:rPr lang="en-US" sz="2400" dirty="0"/>
              <a:t>Particle Count</a:t>
            </a:r>
          </a:p>
          <a:p>
            <a:pPr marL="914400" lvl="1" indent="-457200" algn="just">
              <a:buFont typeface="Arial" panose="020B0604020202020204" pitchFamily="34" charset="0"/>
              <a:buChar char="•"/>
            </a:pPr>
            <a:r>
              <a:rPr lang="en-US" sz="2400" dirty="0"/>
              <a:t>Mean particle size</a:t>
            </a:r>
          </a:p>
          <a:p>
            <a:pPr marL="914400" lvl="1" indent="-457200" algn="just">
              <a:buFont typeface="Arial" panose="020B0604020202020204" pitchFamily="34" charset="0"/>
              <a:buChar char="•"/>
            </a:pPr>
            <a:r>
              <a:rPr lang="en-US" sz="2400" dirty="0"/>
              <a:t>Degree of spherical character</a:t>
            </a:r>
          </a:p>
          <a:p>
            <a:pPr algn="just"/>
            <a:endParaRPr lang="en-US" sz="2400" dirty="0"/>
          </a:p>
          <a:p>
            <a:pPr algn="just"/>
            <a:r>
              <a:rPr lang="en-US" sz="2800" b="1" dirty="0"/>
              <a:t>Theory</a:t>
            </a:r>
          </a:p>
          <a:p>
            <a:pPr algn="just"/>
            <a:endParaRPr lang="en-US" sz="2400" dirty="0"/>
          </a:p>
        </p:txBody>
      </p:sp>
      <p:pic>
        <p:nvPicPr>
          <p:cNvPr id="9" name="Picture 8">
            <a:extLst>
              <a:ext uri="{FF2B5EF4-FFF2-40B4-BE49-F238E27FC236}">
                <a16:creationId xmlns:a16="http://schemas.microsoft.com/office/drawing/2014/main" id="{20CDC85E-E4A4-D44A-A75F-500CACCCA4E7}"/>
              </a:ext>
            </a:extLst>
          </p:cNvPr>
          <p:cNvPicPr>
            <a:picLocks noChangeAspect="1"/>
          </p:cNvPicPr>
          <p:nvPr/>
        </p:nvPicPr>
        <p:blipFill>
          <a:blip r:embed="rId2"/>
          <a:stretch>
            <a:fillRect/>
          </a:stretch>
        </p:blipFill>
        <p:spPr>
          <a:xfrm>
            <a:off x="11449256" y="4272206"/>
            <a:ext cx="9143999" cy="7527234"/>
          </a:xfrm>
          <a:prstGeom prst="rect">
            <a:avLst/>
          </a:prstGeom>
        </p:spPr>
      </p:pic>
      <p:sp>
        <p:nvSpPr>
          <p:cNvPr id="15" name="TextBox 14">
            <a:extLst>
              <a:ext uri="{FF2B5EF4-FFF2-40B4-BE49-F238E27FC236}">
                <a16:creationId xmlns:a16="http://schemas.microsoft.com/office/drawing/2014/main" id="{29D9EAAF-FC6A-8148-B8DE-F8B8A2580C0D}"/>
              </a:ext>
            </a:extLst>
          </p:cNvPr>
          <p:cNvSpPr txBox="1"/>
          <p:nvPr/>
        </p:nvSpPr>
        <p:spPr>
          <a:xfrm>
            <a:off x="11196661" y="3308243"/>
            <a:ext cx="11371214" cy="1200329"/>
          </a:xfrm>
          <a:prstGeom prst="rect">
            <a:avLst/>
          </a:prstGeom>
          <a:noFill/>
        </p:spPr>
        <p:txBody>
          <a:bodyPr wrap="square" rtlCol="0">
            <a:spAutoFit/>
          </a:bodyPr>
          <a:lstStyle/>
          <a:p>
            <a:pPr algn="ctr"/>
            <a:r>
              <a:rPr lang="en-US" sz="3600" b="1" dirty="0">
                <a:solidFill>
                  <a:schemeClr val="dk1"/>
                </a:solidFill>
              </a:rPr>
              <a:t>Methodology</a:t>
            </a:r>
            <a:endParaRPr lang="en-US" dirty="0"/>
          </a:p>
          <a:p>
            <a:endParaRPr lang="en-US" dirty="0"/>
          </a:p>
          <a:p>
            <a:endParaRPr lang="en-US" dirty="0"/>
          </a:p>
        </p:txBody>
      </p:sp>
      <p:sp>
        <p:nvSpPr>
          <p:cNvPr id="16" name="TextBox 15">
            <a:extLst>
              <a:ext uri="{FF2B5EF4-FFF2-40B4-BE49-F238E27FC236}">
                <a16:creationId xmlns:a16="http://schemas.microsoft.com/office/drawing/2014/main" id="{05CFD938-F712-4441-B721-22AD462D6A98}"/>
              </a:ext>
            </a:extLst>
          </p:cNvPr>
          <p:cNvSpPr txBox="1"/>
          <p:nvPr/>
        </p:nvSpPr>
        <p:spPr>
          <a:xfrm>
            <a:off x="22567875" y="13011595"/>
            <a:ext cx="2213939" cy="923330"/>
          </a:xfrm>
          <a:prstGeom prst="rect">
            <a:avLst/>
          </a:prstGeom>
          <a:noFill/>
        </p:spPr>
        <p:txBody>
          <a:bodyPr wrap="none" rtlCol="0">
            <a:spAutoFit/>
          </a:bodyPr>
          <a:lstStyle/>
          <a:p>
            <a:r>
              <a:rPr lang="en-US" dirty="0"/>
              <a:t>Future Work:</a:t>
            </a:r>
          </a:p>
          <a:p>
            <a:r>
              <a:rPr lang="en-US" dirty="0"/>
              <a:t>Better automation of </a:t>
            </a:r>
          </a:p>
          <a:p>
            <a:endParaRPr lang="en-US" dirty="0"/>
          </a:p>
        </p:txBody>
      </p:sp>
      <p:sp>
        <p:nvSpPr>
          <p:cNvPr id="17" name="TextBox 16">
            <a:extLst>
              <a:ext uri="{FF2B5EF4-FFF2-40B4-BE49-F238E27FC236}">
                <a16:creationId xmlns:a16="http://schemas.microsoft.com/office/drawing/2014/main" id="{43EE1746-11B0-4747-A214-DF6A530D6E84}"/>
              </a:ext>
            </a:extLst>
          </p:cNvPr>
          <p:cNvSpPr txBox="1"/>
          <p:nvPr/>
        </p:nvSpPr>
        <p:spPr>
          <a:xfrm>
            <a:off x="22567875" y="17793949"/>
            <a:ext cx="2322302" cy="923330"/>
          </a:xfrm>
          <a:prstGeom prst="rect">
            <a:avLst/>
          </a:prstGeom>
          <a:noFill/>
        </p:spPr>
        <p:txBody>
          <a:bodyPr wrap="none" rtlCol="0">
            <a:spAutoFit/>
          </a:bodyPr>
          <a:lstStyle/>
          <a:p>
            <a:r>
              <a:rPr lang="en-US" dirty="0"/>
              <a:t>Acknowledgements:</a:t>
            </a:r>
          </a:p>
          <a:p>
            <a:r>
              <a:rPr lang="en-US" dirty="0"/>
              <a:t>PI’s, grants, professors.</a:t>
            </a:r>
          </a:p>
          <a:p>
            <a:endParaRPr lang="en-US" dirty="0"/>
          </a:p>
        </p:txBody>
      </p:sp>
      <p:pic>
        <p:nvPicPr>
          <p:cNvPr id="19" name="Picture 18">
            <a:extLst>
              <a:ext uri="{FF2B5EF4-FFF2-40B4-BE49-F238E27FC236}">
                <a16:creationId xmlns:a16="http://schemas.microsoft.com/office/drawing/2014/main" id="{A9700E8A-E12F-0B40-9C65-9485FF4D60BE}"/>
              </a:ext>
            </a:extLst>
          </p:cNvPr>
          <p:cNvPicPr>
            <a:picLocks noChangeAspect="1"/>
          </p:cNvPicPr>
          <p:nvPr/>
        </p:nvPicPr>
        <p:blipFill>
          <a:blip r:embed="rId3"/>
          <a:stretch>
            <a:fillRect/>
          </a:stretch>
        </p:blipFill>
        <p:spPr>
          <a:xfrm>
            <a:off x="3297526" y="6560485"/>
            <a:ext cx="5202549" cy="3549974"/>
          </a:xfrm>
          <a:prstGeom prst="rect">
            <a:avLst/>
          </a:prstGeom>
        </p:spPr>
      </p:pic>
      <p:sp>
        <p:nvSpPr>
          <p:cNvPr id="20" name="TextBox 19">
            <a:extLst>
              <a:ext uri="{FF2B5EF4-FFF2-40B4-BE49-F238E27FC236}">
                <a16:creationId xmlns:a16="http://schemas.microsoft.com/office/drawing/2014/main" id="{4ABF1E8E-3B57-E64F-9A27-7FCB2423CFAC}"/>
              </a:ext>
            </a:extLst>
          </p:cNvPr>
          <p:cNvSpPr txBox="1"/>
          <p:nvPr/>
        </p:nvSpPr>
        <p:spPr>
          <a:xfrm>
            <a:off x="22550168" y="3308243"/>
            <a:ext cx="10350525" cy="7448193"/>
          </a:xfrm>
          <a:prstGeom prst="rect">
            <a:avLst/>
          </a:prstGeom>
          <a:noFill/>
        </p:spPr>
        <p:txBody>
          <a:bodyPr wrap="square" rtlCol="0">
            <a:spAutoFit/>
          </a:bodyPr>
          <a:lstStyle/>
          <a:p>
            <a:pPr algn="ctr"/>
            <a:r>
              <a:rPr lang="en-US" sz="3600" b="1" dirty="0">
                <a:solidFill>
                  <a:schemeClr val="dk1"/>
                </a:solidFill>
              </a:rPr>
              <a:t>Results</a:t>
            </a:r>
          </a:p>
          <a:p>
            <a:endParaRPr lang="en-US" dirty="0"/>
          </a:p>
          <a:p>
            <a:r>
              <a:rPr lang="en-US" sz="2800" b="1" dirty="0">
                <a:solidFill>
                  <a:schemeClr val="dk1"/>
                </a:solidFill>
              </a:rPr>
              <a:t>Image Enhancement</a:t>
            </a:r>
          </a:p>
          <a:p>
            <a:r>
              <a:rPr lang="en-US" sz="2400" dirty="0">
                <a:solidFill>
                  <a:schemeClr val="dk1"/>
                </a:solidFill>
              </a:rPr>
              <a:t>Drastically improves edge finding </a:t>
            </a:r>
          </a:p>
          <a:p>
            <a:endParaRPr lang="en-US" sz="2800" b="1" dirty="0">
              <a:solidFill>
                <a:schemeClr val="dk1"/>
              </a:solidFill>
            </a:endParaRPr>
          </a:p>
          <a:p>
            <a:r>
              <a:rPr lang="en-US" sz="2800" b="1" dirty="0">
                <a:solidFill>
                  <a:schemeClr val="dk1"/>
                </a:solidFill>
              </a:rPr>
              <a:t>Image Segmentation</a:t>
            </a:r>
          </a:p>
          <a:p>
            <a:pPr algn="just"/>
            <a:r>
              <a:rPr lang="en-US" sz="2400" dirty="0">
                <a:solidFill>
                  <a:schemeClr val="dk1"/>
                </a:solidFill>
              </a:rPr>
              <a:t>Combination of methods greatly improves ability of program to find multiple particles and segment them in a poorly bounded image.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sz="2800" b="1" dirty="0">
                <a:solidFill>
                  <a:schemeClr val="dk1"/>
                </a:solidFill>
              </a:rPr>
              <a:t>Circle Fitting</a:t>
            </a:r>
          </a:p>
          <a:p>
            <a:r>
              <a:rPr lang="en-US" sz="2400" dirty="0">
                <a:solidFill>
                  <a:schemeClr val="dk1"/>
                </a:solidFill>
              </a:rPr>
              <a:t>Able to detect multiple particles with are overlapping with one another</a:t>
            </a:r>
          </a:p>
          <a:p>
            <a:endParaRPr lang="en-US" dirty="0"/>
          </a:p>
        </p:txBody>
      </p:sp>
      <p:sp>
        <p:nvSpPr>
          <p:cNvPr id="21" name="TextBox 20">
            <a:extLst>
              <a:ext uri="{FF2B5EF4-FFF2-40B4-BE49-F238E27FC236}">
                <a16:creationId xmlns:a16="http://schemas.microsoft.com/office/drawing/2014/main" id="{B0494181-4142-364D-8888-D3FEFDEE0DA1}"/>
              </a:ext>
            </a:extLst>
          </p:cNvPr>
          <p:cNvSpPr txBox="1"/>
          <p:nvPr/>
        </p:nvSpPr>
        <p:spPr>
          <a:xfrm>
            <a:off x="11449255" y="12484139"/>
            <a:ext cx="11118620" cy="8371523"/>
          </a:xfrm>
          <a:prstGeom prst="rect">
            <a:avLst/>
          </a:prstGeom>
          <a:noFill/>
        </p:spPr>
        <p:txBody>
          <a:bodyPr wrap="square" rtlCol="0">
            <a:spAutoFit/>
          </a:bodyPr>
          <a:lstStyle/>
          <a:p>
            <a:r>
              <a:rPr lang="en-US" sz="2800" b="1" dirty="0">
                <a:solidFill>
                  <a:schemeClr val="dk1"/>
                </a:solidFill>
              </a:rPr>
              <a:t>Image Enhancement</a:t>
            </a:r>
          </a:p>
          <a:p>
            <a:r>
              <a:rPr lang="en-US" sz="2400" dirty="0">
                <a:solidFill>
                  <a:schemeClr val="dk1"/>
                </a:solidFill>
              </a:rPr>
              <a:t>Toggle contrast and brightness settings until the mean and standard deviations of the image histograms are normalized to assist Canny edge finding method.</a:t>
            </a:r>
          </a:p>
          <a:p>
            <a:endParaRPr lang="en-US" dirty="0"/>
          </a:p>
          <a:p>
            <a:r>
              <a:rPr lang="en-US" sz="2800" b="1" dirty="0">
                <a:solidFill>
                  <a:schemeClr val="dk1"/>
                </a:solidFill>
              </a:rPr>
              <a:t>Image Segmentation</a:t>
            </a:r>
          </a:p>
          <a:p>
            <a:pPr marL="742950" lvl="1" indent="-285750">
              <a:buFont typeface="Arial" panose="020B0604020202020204" pitchFamily="34" charset="0"/>
              <a:buChar char="•"/>
            </a:pPr>
            <a:r>
              <a:rPr lang="en-US" sz="2400" dirty="0">
                <a:solidFill>
                  <a:schemeClr val="dk1"/>
                </a:solidFill>
              </a:rPr>
              <a:t>Create image binary</a:t>
            </a:r>
          </a:p>
          <a:p>
            <a:pPr marL="742950" lvl="1" indent="-285750">
              <a:buFont typeface="Arial" panose="020B0604020202020204" pitchFamily="34" charset="0"/>
              <a:buChar char="•"/>
            </a:pPr>
            <a:r>
              <a:rPr lang="en-US" sz="2400" dirty="0">
                <a:solidFill>
                  <a:schemeClr val="dk1"/>
                </a:solidFill>
              </a:rPr>
              <a:t>Locate center of particles via Euclidean distance calculations</a:t>
            </a:r>
          </a:p>
          <a:p>
            <a:pPr marL="742950" lvl="1" indent="-285750">
              <a:buFont typeface="Arial" panose="020B0604020202020204" pitchFamily="34" charset="0"/>
              <a:buChar char="•"/>
            </a:pPr>
            <a:r>
              <a:rPr lang="en-US" sz="2400" dirty="0">
                <a:solidFill>
                  <a:schemeClr val="dk1"/>
                </a:solidFill>
              </a:rPr>
              <a:t>Fill particles out to edges using Watershed segmentation</a:t>
            </a:r>
          </a:p>
          <a:p>
            <a:endParaRPr lang="en-US" dirty="0"/>
          </a:p>
          <a:p>
            <a:r>
              <a:rPr lang="en-US" sz="2800" b="1" dirty="0">
                <a:solidFill>
                  <a:schemeClr val="dk1"/>
                </a:solidFill>
              </a:rPr>
              <a:t>Circle Fitting</a:t>
            </a:r>
          </a:p>
          <a:p>
            <a:pPr lvl="1"/>
            <a:r>
              <a:rPr lang="en-US" sz="2400" dirty="0">
                <a:solidFill>
                  <a:schemeClr val="dk1"/>
                </a:solidFill>
              </a:rPr>
              <a:t>[</a:t>
            </a:r>
            <a:r>
              <a:rPr lang="en-US" sz="2400" dirty="0" err="1">
                <a:solidFill>
                  <a:schemeClr val="dk1"/>
                </a:solidFill>
              </a:rPr>
              <a:t>Houges</a:t>
            </a:r>
            <a:r>
              <a:rPr lang="en-US" sz="2400" dirty="0">
                <a:solidFill>
                  <a:schemeClr val="dk1"/>
                </a:solidFill>
              </a:rPr>
              <a:t> circle fitting method]</a:t>
            </a:r>
          </a:p>
          <a:p>
            <a:endParaRPr lang="en-US" dirty="0"/>
          </a:p>
          <a:p>
            <a:r>
              <a:rPr lang="en-US" sz="2800" b="1" dirty="0">
                <a:solidFill>
                  <a:schemeClr val="dk1"/>
                </a:solidFill>
              </a:rPr>
              <a:t>Physical Unit Conversion Factor</a:t>
            </a:r>
          </a:p>
          <a:p>
            <a:r>
              <a:rPr lang="en-US" sz="2400" dirty="0">
                <a:solidFill>
                  <a:schemeClr val="dk1"/>
                </a:solidFill>
              </a:rPr>
              <a:t>Covers three unique user conditions: [can sum this up in a flow chart]</a:t>
            </a:r>
          </a:p>
          <a:p>
            <a:pPr marL="800100" lvl="1" indent="-342900">
              <a:buFont typeface="+mj-lt"/>
              <a:buAutoNum type="arabicPeriod"/>
            </a:pPr>
            <a:r>
              <a:rPr lang="en-US" sz="2400" dirty="0">
                <a:solidFill>
                  <a:schemeClr val="dk1"/>
                </a:solidFill>
              </a:rPr>
              <a:t>Google and Python Image Parser programs installed: will utilize text analysis to determine the level of magnification</a:t>
            </a:r>
          </a:p>
          <a:p>
            <a:pPr marL="800100" lvl="1" indent="-342900">
              <a:buFont typeface="+mj-lt"/>
              <a:buAutoNum type="arabicPeriod"/>
            </a:pPr>
            <a:r>
              <a:rPr lang="en-US" sz="2400" dirty="0">
                <a:solidFill>
                  <a:schemeClr val="dk1"/>
                </a:solidFill>
              </a:rPr>
              <a:t>Only Python Image Parser installed: Defers to case 3</a:t>
            </a:r>
          </a:p>
          <a:p>
            <a:pPr marL="800100" lvl="1" indent="-342900">
              <a:buFont typeface="+mj-lt"/>
              <a:buAutoNum type="arabicPeriod"/>
            </a:pPr>
            <a:r>
              <a:rPr lang="en-US" sz="2400" dirty="0">
                <a:solidFill>
                  <a:schemeClr val="dk1"/>
                </a:solidFill>
              </a:rPr>
              <a:t>Neither Image Parsing Software Present</a:t>
            </a:r>
          </a:p>
          <a:p>
            <a:pPr marL="1257300" lvl="2" indent="-342900">
              <a:buFont typeface="+mj-lt"/>
              <a:buAutoNum type="arabicPeriod"/>
            </a:pPr>
            <a:r>
              <a:rPr lang="en-US" sz="2400" dirty="0">
                <a:solidFill>
                  <a:schemeClr val="dk1"/>
                </a:solidFill>
              </a:rPr>
              <a:t>Check if filename has magnification in it: Use magnification from filename to determine scaling factor</a:t>
            </a:r>
          </a:p>
          <a:p>
            <a:pPr marL="1257300" lvl="2" indent="-342900">
              <a:buFont typeface="+mj-lt"/>
              <a:buAutoNum type="arabicPeriod"/>
            </a:pPr>
            <a:r>
              <a:rPr lang="en-US" sz="2400" dirty="0">
                <a:solidFill>
                  <a:schemeClr val="dk1"/>
                </a:solidFill>
              </a:rPr>
              <a:t>If not present: ask for magnification factor</a:t>
            </a:r>
          </a:p>
          <a:p>
            <a:pPr marL="800100" lvl="1" indent="-342900">
              <a:buFont typeface="+mj-lt"/>
              <a:buAutoNum type="arabicPeriod"/>
            </a:pPr>
            <a:endParaRPr lang="en-US" dirty="0"/>
          </a:p>
          <a:p>
            <a:endParaRPr lang="en-US" dirty="0"/>
          </a:p>
        </p:txBody>
      </p:sp>
      <p:pic>
        <p:nvPicPr>
          <p:cNvPr id="11" name="Picture 10">
            <a:extLst>
              <a:ext uri="{FF2B5EF4-FFF2-40B4-BE49-F238E27FC236}">
                <a16:creationId xmlns:a16="http://schemas.microsoft.com/office/drawing/2014/main" id="{8566729E-1984-E74B-B141-172E3E9468D8}"/>
              </a:ext>
            </a:extLst>
          </p:cNvPr>
          <p:cNvPicPr>
            <a:picLocks noChangeAspect="1"/>
          </p:cNvPicPr>
          <p:nvPr/>
        </p:nvPicPr>
        <p:blipFill>
          <a:blip r:embed="rId4"/>
          <a:stretch>
            <a:fillRect/>
          </a:stretch>
        </p:blipFill>
        <p:spPr>
          <a:xfrm>
            <a:off x="22572229" y="6647017"/>
            <a:ext cx="10346171" cy="2769701"/>
          </a:xfrm>
          <a:prstGeom prst="rect">
            <a:avLst/>
          </a:prstGeom>
        </p:spPr>
      </p:pic>
      <p:pic>
        <p:nvPicPr>
          <p:cNvPr id="27" name="Picture 26">
            <a:extLst>
              <a:ext uri="{FF2B5EF4-FFF2-40B4-BE49-F238E27FC236}">
                <a16:creationId xmlns:a16="http://schemas.microsoft.com/office/drawing/2014/main" id="{1C10AAED-B48E-4A44-931B-E065D7057394}"/>
              </a:ext>
            </a:extLst>
          </p:cNvPr>
          <p:cNvPicPr>
            <a:picLocks noChangeAspect="1"/>
          </p:cNvPicPr>
          <p:nvPr/>
        </p:nvPicPr>
        <p:blipFill>
          <a:blip r:embed="rId5"/>
          <a:stretch>
            <a:fillRect/>
          </a:stretch>
        </p:blipFill>
        <p:spPr>
          <a:xfrm>
            <a:off x="26015393" y="10414589"/>
            <a:ext cx="3451134" cy="2769701"/>
          </a:xfrm>
          <a:prstGeom prst="rect">
            <a:avLst/>
          </a:prstGeom>
        </p:spPr>
      </p:pic>
      <p:sp>
        <p:nvSpPr>
          <p:cNvPr id="28" name="TextBox 27">
            <a:extLst>
              <a:ext uri="{FF2B5EF4-FFF2-40B4-BE49-F238E27FC236}">
                <a16:creationId xmlns:a16="http://schemas.microsoft.com/office/drawing/2014/main" id="{D1BCB1F3-208C-BD42-B8AE-978D11048FBD}"/>
              </a:ext>
            </a:extLst>
          </p:cNvPr>
          <p:cNvSpPr txBox="1"/>
          <p:nvPr/>
        </p:nvSpPr>
        <p:spPr>
          <a:xfrm>
            <a:off x="22567875" y="13913732"/>
            <a:ext cx="10346171" cy="923330"/>
          </a:xfrm>
          <a:prstGeom prst="rect">
            <a:avLst/>
          </a:prstGeom>
          <a:noFill/>
        </p:spPr>
        <p:txBody>
          <a:bodyPr wrap="square" rtlCol="0">
            <a:spAutoFit/>
          </a:bodyPr>
          <a:lstStyle/>
          <a:p>
            <a:r>
              <a:rPr lang="en-US" dirty="0"/>
              <a:t>Future Work:</a:t>
            </a:r>
          </a:p>
          <a:p>
            <a:r>
              <a:rPr lang="en-US" dirty="0"/>
              <a:t>Better automation of </a:t>
            </a:r>
          </a:p>
          <a:p>
            <a:endParaRPr lang="en-US" dirty="0"/>
          </a:p>
        </p:txBody>
      </p:sp>
    </p:spTree>
    <p:extLst>
      <p:ext uri="{BB962C8B-B14F-4D97-AF65-F5344CB8AC3E}">
        <p14:creationId xmlns:p14="http://schemas.microsoft.com/office/powerpoint/2010/main" val="13922502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3209</TotalTime>
  <Words>411</Words>
  <Application>Microsoft Macintosh PowerPoint</Application>
  <PresentationFormat>Custom</PresentationFormat>
  <Paragraphs>70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rgebhart</dc:creator>
  <cp:lastModifiedBy>rgebhart</cp:lastModifiedBy>
  <cp:revision>24</cp:revision>
  <dcterms:created xsi:type="dcterms:W3CDTF">2019-03-12T16:46:10Z</dcterms:created>
  <dcterms:modified xsi:type="dcterms:W3CDTF">2019-03-14T22:15:55Z</dcterms:modified>
</cp:coreProperties>
</file>

<file path=docProps/thumbnail.jpeg>
</file>